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93" r:id="rId1"/>
  </p:sldMasterIdLst>
  <p:notesMasterIdLst>
    <p:notesMasterId r:id="rId4"/>
  </p:notesMasterIdLst>
  <p:handoutMasterIdLst>
    <p:handoutMasterId r:id="rId5"/>
  </p:handoutMasterIdLst>
  <p:sldIdLst>
    <p:sldId id="261" r:id="rId2"/>
    <p:sldId id="258" r:id="rId3"/>
  </p:sldIdLst>
  <p:sldSz cx="12192000" cy="6858000"/>
  <p:notesSz cx="6858000" cy="9144000"/>
  <p:defaultTextStyle>
    <a:defPPr rtl="0">
      <a:defRPr lang="en-GB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89" autoAdjust="0"/>
  </p:normalViewPr>
  <p:slideViewPr>
    <p:cSldViewPr snapToGrid="0">
      <p:cViewPr varScale="1">
        <p:scale>
          <a:sx n="68" d="100"/>
          <a:sy n="68" d="100"/>
        </p:scale>
        <p:origin x="58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11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6F786D-919B-4EF5-BD44-C01ABFF51C6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3CE706-A491-407B-8A3C-1E1B38E3BE5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FF48ADC-B976-45C1-B94C-07D8DBD706E9}" type="datetime1">
              <a:rPr lang="en-GB" smtClean="0"/>
              <a:t>30/06/2022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EB2EC7-06AC-483D-9F0F-8513034635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165677-A8C6-4167-BD6B-72F4BE86DEC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D49346E-4525-4E9D-8817-A0F329044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0882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6FF367F-4D55-4A59-B136-DC08F1BB1573}" type="datetime1">
              <a:rPr lang="en-GB" noProof="0" smtClean="0"/>
              <a:t>30/06/2022</a:t>
            </a:fld>
            <a:endParaRPr lang="en-GB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A180B81-AA4E-4B75-A7A4-FD12E7A9A81B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5162896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A180B81-AA4E-4B75-A7A4-FD12E7A9A81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316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A180B81-AA4E-4B75-A7A4-FD12E7A9A81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675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pPr rtl="0"/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fld id="{B2CA9EC1-13CD-430C-84BF-C70EB96BA386}" type="datetime1">
              <a:rPr lang="en-GB" noProof="0" smtClean="0"/>
              <a:t>30/06/2022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n-GB" noProof="0" smtClean="0"/>
              <a:t>‹#›</a:t>
            </a:fld>
            <a:endParaRPr lang="en-GB" noProof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009596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4323F30-131A-49A6-9260-FD2B75CEC914}" type="datetime1">
              <a:rPr lang="en-GB" noProof="0" smtClean="0"/>
              <a:t>30/06/2022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63697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 rtlCol="0"/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0196CEB-D4F0-41C8-A216-4531BAA0E379}" type="datetime1">
              <a:rPr lang="en-GB" noProof="0" smtClean="0"/>
              <a:t>30/06/2022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n-GB" noProof="0" smtClean="0"/>
              <a:t>‹#›</a:t>
            </a:fld>
            <a:endParaRPr lang="en-GB" noProof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1571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4D0EEA-2A4C-4658-8ABB-80797B8C35D3}" type="datetime1">
              <a:rPr lang="en-GB" noProof="0" smtClean="0"/>
              <a:t>30/06/2022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880026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b="0" spc="200" baseline="0"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2AFB3A0-AD38-46EB-9F04-2C98DD78BDC6}" type="datetime1">
              <a:rPr lang="en-GB" noProof="0" smtClean="0"/>
              <a:t>30/06/2022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n-GB" noProof="0" smtClean="0"/>
              <a:t>‹#›</a:t>
            </a:fld>
            <a:endParaRPr lang="en-GB" noProof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38330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 rtlCol="0"/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 rtlCol="0"/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1454B4C-DA52-476E-BD50-FB07810A46FB}" type="datetime1">
              <a:rPr lang="en-GB" noProof="0" smtClean="0"/>
              <a:t>30/06/2022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5805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rtlCol="0"/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 rtlCol="0"/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221E355-ECFD-48A6-AAA9-29A5BA492D03}" type="datetime1">
              <a:rPr lang="en-GB" noProof="0" smtClean="0"/>
              <a:t>30/06/2022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85274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7208267-91BE-4FB0-BD73-B4B0F920422C}" type="datetime1">
              <a:rPr lang="en-GB" noProof="0" smtClean="0"/>
              <a:t>30/06/2022</a:t>
            </a:fld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570867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1253565-6AEB-4EE4-AF8D-ABCD125BEDE7}" type="datetime1">
              <a:rPr lang="en-GB" noProof="0" smtClean="0"/>
              <a:t>30/06/2022</a:t>
            </a:fld>
            <a:endParaRPr lang="en-GB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2258246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 rtlCol="0"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 rtlCol="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997FB5-D1FA-4662-A4A1-53CA29677368}" type="datetime1">
              <a:rPr lang="en-GB" noProof="0" smtClean="0"/>
              <a:t>30/06/2022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0696370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F4D49A-42C3-476C-8A65-D4D5D4AC6AE8}" type="datetime1">
              <a:rPr lang="en-GB" noProof="0" smtClean="0"/>
              <a:t>30/06/2022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n-GB" noProof="0" smtClean="0"/>
              <a:t>‹#›</a:t>
            </a:fld>
            <a:endParaRPr lang="en-GB" noProof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949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315867CD-1293-4422-82FA-A38FDD3EC0A3}" type="datetime1">
              <a:rPr lang="en-GB" noProof="0" smtClean="0"/>
              <a:t>30/06/2022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7966EA62-41C5-4F9A-A915-5B0BC739C923}" type="slidenum">
              <a:rPr lang="en-GB" noProof="0" smtClean="0"/>
              <a:t>‹#›</a:t>
            </a:fld>
            <a:endParaRPr lang="en-GB" noProof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064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4" r:id="rId1"/>
    <p:sldLayoutId id="2147484495" r:id="rId2"/>
    <p:sldLayoutId id="2147484496" r:id="rId3"/>
    <p:sldLayoutId id="2147484497" r:id="rId4"/>
    <p:sldLayoutId id="2147484498" r:id="rId5"/>
    <p:sldLayoutId id="2147484499" r:id="rId6"/>
    <p:sldLayoutId id="2147484500" r:id="rId7"/>
    <p:sldLayoutId id="2147484501" r:id="rId8"/>
    <p:sldLayoutId id="2147484502" r:id="rId9"/>
    <p:sldLayoutId id="2147484503" r:id="rId10"/>
    <p:sldLayoutId id="2147484504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466A5381-C5C5-4929-819D-58E93DD737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8867353" y="2035180"/>
            <a:ext cx="1690668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E2D21EE2-D070-4DA0-A1AD-9C1E88D91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368777" y="4216411"/>
            <a:ext cx="0" cy="36161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C918219C-ED8A-41E2-A454-104913D38E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820815" y="4560248"/>
            <a:ext cx="9404959" cy="17773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00267" y="643466"/>
            <a:ext cx="3323431" cy="1547783"/>
          </a:xfrm>
        </p:spPr>
        <p:txBody>
          <a:bodyPr lIns="0" tIns="0" rIns="0" bIns="0" rtlCol="0">
            <a:noAutofit/>
          </a:bodyPr>
          <a:lstStyle/>
          <a:p>
            <a:pPr rtl="0"/>
            <a:r>
              <a:rPr lang="en-GB" spc="-150" dirty="0"/>
              <a:t>Organisation Chart JAT</a:t>
            </a:r>
          </a:p>
        </p:txBody>
      </p:sp>
      <p:sp>
        <p:nvSpPr>
          <p:cNvPr id="19" name="Rectangle 18" descr="Hierarchy Level 1">
            <a:extLst>
              <a:ext uri="{FF2B5EF4-FFF2-40B4-BE49-F238E27FC236}">
                <a16:creationId xmlns:a16="http://schemas.microsoft.com/office/drawing/2014/main" id="{21C604EF-32A3-42D7-8586-5D643B7D12C1}"/>
              </a:ext>
            </a:extLst>
          </p:cNvPr>
          <p:cNvSpPr/>
          <p:nvPr/>
        </p:nvSpPr>
        <p:spPr>
          <a:xfrm>
            <a:off x="5407285" y="186490"/>
            <a:ext cx="4308050" cy="10389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scene3d>
            <a:camera prst="orthographicFront"/>
            <a:lightRig rig="flat" dir="t"/>
          </a:scene3d>
          <a:sp3d prstMaterial="dkEdge"/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1" kern="1200" dirty="0">
                <a:latin typeface="+mj-lt"/>
              </a:rPr>
              <a:t>MATT TROTT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0" kern="1200" dirty="0"/>
              <a:t>Managing Director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dirty="0"/>
              <a:t>CEO and Founder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dirty="0">
                <a:solidFill>
                  <a:srgbClr val="0D0F1C"/>
                </a:solidFill>
                <a:effectLst/>
                <a:ea typeface="Calibri" panose="020F0502020204030204" pitchFamily="34" charset="0"/>
              </a:rPr>
              <a:t>07717 005198 </a:t>
            </a:r>
            <a:endParaRPr lang="en-GB" sz="1300" b="0" kern="1200" dirty="0"/>
          </a:p>
        </p:txBody>
      </p:sp>
      <p:sp>
        <p:nvSpPr>
          <p:cNvPr id="21" name="Rectangle 20" descr="Hierarchy Level 3 Item 1">
            <a:extLst>
              <a:ext uri="{FF2B5EF4-FFF2-40B4-BE49-F238E27FC236}">
                <a16:creationId xmlns:a16="http://schemas.microsoft.com/office/drawing/2014/main" id="{15CEA15C-8C59-4D2F-8040-B72EEAE6FB4A}"/>
              </a:ext>
            </a:extLst>
          </p:cNvPr>
          <p:cNvSpPr/>
          <p:nvPr/>
        </p:nvSpPr>
        <p:spPr>
          <a:xfrm>
            <a:off x="4171350" y="4955012"/>
            <a:ext cx="1290122" cy="12388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1300" b="1" dirty="0">
              <a:solidFill>
                <a:prstClr val="black"/>
              </a:solidFill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1" dirty="0">
                <a:solidFill>
                  <a:prstClr val="black"/>
                </a:solidFill>
              </a:rPr>
              <a:t>Martin Thornton</a:t>
            </a:r>
            <a:br>
              <a:rPr lang="en-GB" sz="1300" kern="1200" dirty="0"/>
            </a:br>
            <a:r>
              <a:rPr lang="en-GB" sz="1300" dirty="0">
                <a:solidFill>
                  <a:prstClr val="black"/>
                </a:solidFill>
              </a:rPr>
              <a:t>Recruitment Mentor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dirty="0">
                <a:solidFill>
                  <a:srgbClr val="0D0F1C"/>
                </a:solidFill>
                <a:effectLst/>
                <a:ea typeface="Calibri" panose="020F0502020204030204" pitchFamily="34" charset="0"/>
              </a:rPr>
              <a:t>07874 675159 </a:t>
            </a:r>
            <a:endParaRPr lang="en-GB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23" name="Rectangle 22" descr="Hierarchy Level 3 Item 2">
            <a:extLst>
              <a:ext uri="{FF2B5EF4-FFF2-40B4-BE49-F238E27FC236}">
                <a16:creationId xmlns:a16="http://schemas.microsoft.com/office/drawing/2014/main" id="{B1D13964-3BCA-4613-8A6D-5CEC7CC35B3B}"/>
              </a:ext>
            </a:extLst>
          </p:cNvPr>
          <p:cNvSpPr/>
          <p:nvPr/>
        </p:nvSpPr>
        <p:spPr>
          <a:xfrm>
            <a:off x="206267" y="4924252"/>
            <a:ext cx="1188000" cy="16839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1" dirty="0">
                <a:solidFill>
                  <a:prstClr val="black"/>
                </a:solidFill>
              </a:rPr>
              <a:t>Carol Morgan</a:t>
            </a:r>
            <a:br>
              <a:rPr lang="en-GB" sz="1300" b="1" kern="12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GB" sz="1300" dirty="0">
                <a:solidFill>
                  <a:prstClr val="black"/>
                </a:solidFill>
              </a:rPr>
              <a:t>Recruitment Mentor/IQA &amp; Deputy Designated Safeguarding Person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dirty="0">
                <a:solidFill>
                  <a:srgbClr val="0D0F1C"/>
                </a:solidFill>
                <a:effectLst/>
                <a:ea typeface="Calibri" panose="020F0502020204030204" pitchFamily="34" charset="0"/>
              </a:rPr>
              <a:t>07913 204370</a:t>
            </a:r>
            <a:endParaRPr lang="en-GB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28" name="Rectangle 27" descr="Hierarchy Level 2 Item 5">
            <a:extLst>
              <a:ext uri="{FF2B5EF4-FFF2-40B4-BE49-F238E27FC236}">
                <a16:creationId xmlns:a16="http://schemas.microsoft.com/office/drawing/2014/main" id="{D9B98AB0-A449-4332-82F4-94318C473B83}"/>
              </a:ext>
            </a:extLst>
          </p:cNvPr>
          <p:cNvSpPr/>
          <p:nvPr/>
        </p:nvSpPr>
        <p:spPr>
          <a:xfrm>
            <a:off x="4104982" y="3175283"/>
            <a:ext cx="2456323" cy="1032559"/>
          </a:xfrm>
          <a:prstGeom prst="rect">
            <a:avLst/>
          </a:prstGeom>
          <a:solidFill>
            <a:schemeClr val="accent3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1" dirty="0">
                <a:solidFill>
                  <a:prstClr val="black"/>
                </a:solidFill>
              </a:rPr>
              <a:t>Ginny Mappley</a:t>
            </a:r>
            <a:br>
              <a:rPr lang="en-GB" sz="1300" kern="1200" dirty="0"/>
            </a:br>
            <a:r>
              <a:rPr lang="en-GB" sz="1300" dirty="0">
                <a:solidFill>
                  <a:prstClr val="black"/>
                </a:solidFill>
              </a:rPr>
              <a:t>Operations Manager &amp; Lead Designated Safeguarding Person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dirty="0">
                <a:solidFill>
                  <a:srgbClr val="0D0F1C"/>
                </a:solidFill>
                <a:effectLst/>
                <a:ea typeface="Calibri" panose="020F0502020204030204" pitchFamily="34" charset="0"/>
              </a:rPr>
              <a:t>07720 757188 </a:t>
            </a:r>
            <a:endParaRPr lang="en-GB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30" name="Rectangle 29" descr="Hierarchy Level 2 Item 6">
            <a:extLst>
              <a:ext uri="{FF2B5EF4-FFF2-40B4-BE49-F238E27FC236}">
                <a16:creationId xmlns:a16="http://schemas.microsoft.com/office/drawing/2014/main" id="{F8066417-8A57-4907-85EC-A2494CB96202}"/>
              </a:ext>
            </a:extLst>
          </p:cNvPr>
          <p:cNvSpPr/>
          <p:nvPr/>
        </p:nvSpPr>
        <p:spPr>
          <a:xfrm>
            <a:off x="8806427" y="3161254"/>
            <a:ext cx="1607138" cy="1046588"/>
          </a:xfrm>
          <a:prstGeom prst="rect">
            <a:avLst/>
          </a:prstGeom>
          <a:solidFill>
            <a:schemeClr val="accent5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1" dirty="0">
                <a:solidFill>
                  <a:prstClr val="black"/>
                </a:solidFill>
              </a:rPr>
              <a:t>Elizabeth Watson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kern="1200" dirty="0">
                <a:solidFill>
                  <a:prstClr val="black"/>
                </a:solidFill>
                <a:ea typeface="+mn-ea"/>
                <a:cs typeface="+mn-cs"/>
              </a:rPr>
              <a:t>Quality Manager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1300" dirty="0">
              <a:solidFill>
                <a:prstClr val="black"/>
              </a:solidFill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dirty="0">
                <a:solidFill>
                  <a:prstClr val="black"/>
                </a:solidFill>
              </a:rPr>
              <a:t>07956 115046</a:t>
            </a:r>
            <a:endParaRPr lang="en-GB" sz="130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31" name="Rectangle 30" descr="Hierarchy Sub Level">
            <a:extLst>
              <a:ext uri="{FF2B5EF4-FFF2-40B4-BE49-F238E27FC236}">
                <a16:creationId xmlns:a16="http://schemas.microsoft.com/office/drawing/2014/main" id="{FA110C59-1DC0-AE52-69E4-E076B5EF92FB}"/>
              </a:ext>
            </a:extLst>
          </p:cNvPr>
          <p:cNvSpPr/>
          <p:nvPr/>
        </p:nvSpPr>
        <p:spPr>
          <a:xfrm>
            <a:off x="6202837" y="1565976"/>
            <a:ext cx="2664516" cy="949686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1" dirty="0">
                <a:solidFill>
                  <a:prstClr val="black"/>
                </a:solidFill>
              </a:rPr>
              <a:t>Kevin Culver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kern="1200" dirty="0">
                <a:solidFill>
                  <a:prstClr val="black"/>
                </a:solidFill>
                <a:ea typeface="+mn-ea"/>
                <a:cs typeface="+mn-cs"/>
              </a:rPr>
              <a:t>Director of Professional Development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dirty="0">
                <a:solidFill>
                  <a:srgbClr val="0D0F1C"/>
                </a:solidFill>
                <a:effectLst/>
                <a:ea typeface="Times New Roman" panose="02020603050405020304" pitchFamily="18" charset="0"/>
              </a:rPr>
              <a:t>01227 807009 </a:t>
            </a:r>
            <a:r>
              <a:rPr lang="en-GB" sz="1300" kern="1200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B1BB8F9-3596-24E2-C13D-EBF57275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210582" y="4560248"/>
            <a:ext cx="0" cy="363711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7712EAB-3718-3C29-1D2B-6EA481CA9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522590" y="1225485"/>
            <a:ext cx="0" cy="312379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38E9D0A-8B2A-A246-3B56-97FF2E5F1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673509" y="2515662"/>
            <a:ext cx="0" cy="37384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9AA01271-D197-3193-84D3-19B754DBF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5231876" y="2828041"/>
            <a:ext cx="4308050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7DE9844-E315-ABD2-B75B-9A23E9A9A5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251247" y="2798292"/>
            <a:ext cx="0" cy="39497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63ECB7C-2D4A-9CED-2F57-40113DA574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673509" y="2828041"/>
            <a:ext cx="181" cy="475809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E46DA92-272D-EACD-75DE-E1E6A32DD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539926" y="2828041"/>
            <a:ext cx="0" cy="347242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 descr="Hierarchy Level 2 Item 5">
            <a:extLst>
              <a:ext uri="{FF2B5EF4-FFF2-40B4-BE49-F238E27FC236}">
                <a16:creationId xmlns:a16="http://schemas.microsoft.com/office/drawing/2014/main" id="{2B068AF7-47B5-3701-4066-E0FA4D80090B}"/>
              </a:ext>
            </a:extLst>
          </p:cNvPr>
          <p:cNvSpPr/>
          <p:nvPr/>
        </p:nvSpPr>
        <p:spPr>
          <a:xfrm>
            <a:off x="6799714" y="3161254"/>
            <a:ext cx="1899297" cy="1053056"/>
          </a:xfrm>
          <a:prstGeom prst="rect">
            <a:avLst/>
          </a:prstGeom>
          <a:solidFill>
            <a:schemeClr val="accent2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1" dirty="0">
                <a:solidFill>
                  <a:prstClr val="black"/>
                </a:solidFill>
              </a:rPr>
              <a:t>Lindsay Culver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kern="1200" dirty="0">
                <a:solidFill>
                  <a:prstClr val="black"/>
                </a:solidFill>
                <a:ea typeface="+mn-ea"/>
                <a:cs typeface="+mn-cs"/>
              </a:rPr>
              <a:t>Awards &amp; Examinations Officer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dirty="0">
                <a:solidFill>
                  <a:srgbClr val="0D0F1C"/>
                </a:solidFill>
                <a:effectLst/>
                <a:ea typeface="Calibri" panose="020F0502020204030204" pitchFamily="34" charset="0"/>
              </a:rPr>
              <a:t>07734 110291 </a:t>
            </a:r>
            <a:endParaRPr lang="en-GB" sz="130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45" name="Rectangle 44" descr="Hierarchy Level 3 Item 2">
            <a:extLst>
              <a:ext uri="{FF2B5EF4-FFF2-40B4-BE49-F238E27FC236}">
                <a16:creationId xmlns:a16="http://schemas.microsoft.com/office/drawing/2014/main" id="{F6953368-28C5-6969-0E78-B827F7868222}"/>
              </a:ext>
            </a:extLst>
          </p:cNvPr>
          <p:cNvSpPr/>
          <p:nvPr/>
        </p:nvSpPr>
        <p:spPr>
          <a:xfrm>
            <a:off x="10070329" y="4937655"/>
            <a:ext cx="1690668" cy="12562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1300" b="1" dirty="0">
              <a:solidFill>
                <a:prstClr val="black"/>
              </a:solidFill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1" dirty="0">
                <a:solidFill>
                  <a:prstClr val="black"/>
                </a:solidFill>
              </a:rPr>
              <a:t>Jess Bond</a:t>
            </a:r>
            <a:br>
              <a:rPr lang="en-GB" sz="1300" b="1" kern="12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GB" sz="1300" dirty="0">
                <a:solidFill>
                  <a:prstClr val="black"/>
                </a:solidFill>
              </a:rPr>
              <a:t>Internal Marker and Onboarding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dirty="0">
                <a:effectLst/>
                <a:ea typeface="Times New Roman" panose="02020603050405020304" pitchFamily="18" charset="0"/>
              </a:rPr>
              <a:t>07736933732</a:t>
            </a:r>
            <a:endParaRPr lang="en-GB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485A9DA2-DD36-1C39-6F00-EAE96962C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0581907" y="2016830"/>
            <a:ext cx="0" cy="2935015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 descr="Hierarchy Level 3 Item 1">
            <a:extLst>
              <a:ext uri="{FF2B5EF4-FFF2-40B4-BE49-F238E27FC236}">
                <a16:creationId xmlns:a16="http://schemas.microsoft.com/office/drawing/2014/main" id="{2A50F707-454F-9109-EF6F-C5345401321D}"/>
              </a:ext>
            </a:extLst>
          </p:cNvPr>
          <p:cNvSpPr/>
          <p:nvPr/>
        </p:nvSpPr>
        <p:spPr>
          <a:xfrm>
            <a:off x="2839301" y="4945192"/>
            <a:ext cx="1188000" cy="122081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1300" b="1" kern="1200" dirty="0">
              <a:solidFill>
                <a:prstClr val="black"/>
              </a:solidFill>
              <a:latin typeface="+mj-lt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1" kern="1200" dirty="0">
                <a:solidFill>
                  <a:prstClr val="black"/>
                </a:solidFill>
              </a:rPr>
              <a:t>Joanne King</a:t>
            </a:r>
            <a:br>
              <a:rPr lang="en-GB" sz="1300" kern="1200" dirty="0"/>
            </a:br>
            <a:r>
              <a:rPr lang="en-GB" sz="1300" kern="1200" dirty="0"/>
              <a:t>Recruitment </a:t>
            </a:r>
            <a:r>
              <a:rPr lang="en-GB" sz="1300" dirty="0">
                <a:solidFill>
                  <a:prstClr val="black"/>
                </a:solidFill>
              </a:rPr>
              <a:t>Mentor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dirty="0">
                <a:solidFill>
                  <a:srgbClr val="0D0F1C"/>
                </a:solidFill>
                <a:effectLst/>
                <a:ea typeface="Calibri" panose="020F0502020204030204" pitchFamily="34" charset="0"/>
              </a:rPr>
              <a:t>07383 080056 </a:t>
            </a:r>
            <a:r>
              <a:rPr lang="en-GB" sz="1300" dirty="0">
                <a:solidFill>
                  <a:prstClr val="black"/>
                </a:solidFill>
              </a:rPr>
              <a:t> </a:t>
            </a:r>
            <a:r>
              <a:rPr lang="en-GB" sz="1300" b="0" kern="1200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</a:p>
        </p:txBody>
      </p:sp>
      <p:sp>
        <p:nvSpPr>
          <p:cNvPr id="53" name="Rectangle 52" descr="Hierarchy Level 3 Item 1">
            <a:extLst>
              <a:ext uri="{FF2B5EF4-FFF2-40B4-BE49-F238E27FC236}">
                <a16:creationId xmlns:a16="http://schemas.microsoft.com/office/drawing/2014/main" id="{C9FF97E0-DB45-0CFE-B859-53CA6E58E68A}"/>
              </a:ext>
            </a:extLst>
          </p:cNvPr>
          <p:cNvSpPr/>
          <p:nvPr/>
        </p:nvSpPr>
        <p:spPr>
          <a:xfrm>
            <a:off x="8505180" y="4937654"/>
            <a:ext cx="1429657" cy="125624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1300" b="1" dirty="0">
              <a:solidFill>
                <a:prstClr val="black"/>
              </a:solidFill>
              <a:latin typeface="+mj-lt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1" dirty="0">
                <a:solidFill>
                  <a:prstClr val="black"/>
                </a:solidFill>
              </a:rPr>
              <a:t>Donna Thornton</a:t>
            </a:r>
            <a:br>
              <a:rPr lang="en-GB" sz="1300" kern="1200" dirty="0"/>
            </a:br>
            <a:r>
              <a:rPr lang="en-GB" sz="1300" dirty="0" err="1">
                <a:solidFill>
                  <a:prstClr val="black"/>
                </a:solidFill>
              </a:rPr>
              <a:t>Cognassist</a:t>
            </a:r>
            <a:r>
              <a:rPr lang="en-GB" sz="1300" dirty="0">
                <a:solidFill>
                  <a:prstClr val="black"/>
                </a:solidFill>
              </a:rPr>
              <a:t> Support Mentor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dirty="0">
                <a:solidFill>
                  <a:srgbClr val="0D0F1C"/>
                </a:solidFill>
                <a:effectLst/>
                <a:ea typeface="Calibri" panose="020F0502020204030204" pitchFamily="34" charset="0"/>
              </a:rPr>
              <a:t>07720 757188 </a:t>
            </a:r>
            <a:endParaRPr lang="en-GB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54" name="Rectangle 53" descr="Hierarchy Level 3 Item 1">
            <a:extLst>
              <a:ext uri="{FF2B5EF4-FFF2-40B4-BE49-F238E27FC236}">
                <a16:creationId xmlns:a16="http://schemas.microsoft.com/office/drawing/2014/main" id="{485A6616-678B-15F2-E5C5-E0E96D8E6109}"/>
              </a:ext>
            </a:extLst>
          </p:cNvPr>
          <p:cNvSpPr/>
          <p:nvPr/>
        </p:nvSpPr>
        <p:spPr>
          <a:xfrm>
            <a:off x="5556326" y="4951847"/>
            <a:ext cx="1341431" cy="12516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1300" b="1" dirty="0">
              <a:solidFill>
                <a:prstClr val="black"/>
              </a:solidFill>
              <a:latin typeface="+mj-lt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1" dirty="0">
                <a:solidFill>
                  <a:prstClr val="black"/>
                </a:solidFill>
              </a:rPr>
              <a:t>Rebecca Hughes</a:t>
            </a:r>
            <a:br>
              <a:rPr lang="en-GB" sz="1300" kern="1200" dirty="0"/>
            </a:br>
            <a:r>
              <a:rPr lang="en-GB" sz="1300" dirty="0">
                <a:solidFill>
                  <a:prstClr val="black"/>
                </a:solidFill>
              </a:rPr>
              <a:t>Recruitment Mentor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dirty="0">
                <a:solidFill>
                  <a:srgbClr val="0D0F1C"/>
                </a:solidFill>
                <a:effectLst/>
                <a:ea typeface="Calibri" panose="020F0502020204030204" pitchFamily="34" charset="0"/>
              </a:rPr>
              <a:t>07972 246183</a:t>
            </a:r>
            <a:r>
              <a:rPr lang="en-GB" sz="1300" b="0" kern="1200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</a:p>
        </p:txBody>
      </p:sp>
      <p:sp>
        <p:nvSpPr>
          <p:cNvPr id="57" name="Rectangle 56" descr="Hierarchy Level 3 Item 1">
            <a:extLst>
              <a:ext uri="{FF2B5EF4-FFF2-40B4-BE49-F238E27FC236}">
                <a16:creationId xmlns:a16="http://schemas.microsoft.com/office/drawing/2014/main" id="{FD1B2D99-DD59-55FB-7513-1D595E5CF1A7}"/>
              </a:ext>
            </a:extLst>
          </p:cNvPr>
          <p:cNvSpPr/>
          <p:nvPr/>
        </p:nvSpPr>
        <p:spPr>
          <a:xfrm>
            <a:off x="1546933" y="4927125"/>
            <a:ext cx="1188000" cy="12388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1300" b="1" dirty="0">
              <a:solidFill>
                <a:prstClr val="black"/>
              </a:solidFill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1" dirty="0">
                <a:solidFill>
                  <a:prstClr val="black"/>
                </a:solidFill>
              </a:rPr>
              <a:t>Hayley Mead</a:t>
            </a:r>
            <a:br>
              <a:rPr lang="en-GB" sz="1300" kern="1200" dirty="0"/>
            </a:br>
            <a:r>
              <a:rPr lang="en-GB" sz="1300" kern="1200" dirty="0"/>
              <a:t>MDP </a:t>
            </a:r>
            <a:r>
              <a:rPr lang="en-GB" sz="1300" dirty="0">
                <a:solidFill>
                  <a:prstClr val="black"/>
                </a:solidFill>
              </a:rPr>
              <a:t>Mentor</a:t>
            </a:r>
            <a:endParaRPr lang="en-GB" sz="1300" b="0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1300" dirty="0">
              <a:solidFill>
                <a:srgbClr val="0D0F1C"/>
              </a:solidFill>
              <a:effectLst/>
              <a:ea typeface="Calibri" panose="020F0502020204030204" pitchFamily="34" charset="0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dirty="0">
                <a:solidFill>
                  <a:srgbClr val="0D0F1C"/>
                </a:solidFill>
                <a:effectLst/>
                <a:ea typeface="Calibri" panose="020F0502020204030204" pitchFamily="34" charset="0"/>
              </a:rPr>
              <a:t>07367 503723 </a:t>
            </a:r>
            <a:endParaRPr lang="en-GB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66320C63-0CE7-309B-B3D5-BEF41D9E8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225774" y="4560248"/>
            <a:ext cx="10228" cy="416313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28B21E61-D5D1-8DED-0170-7FD50EDB7E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656608" y="4553594"/>
            <a:ext cx="0" cy="422967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B0679309-4091-B959-023C-4D385B8FF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6101771" y="4578021"/>
            <a:ext cx="2257" cy="377408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C86F7DF2-5E9B-21DF-3678-9B97D9ACA7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446173" y="4542476"/>
            <a:ext cx="0" cy="391598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7304C005-ED61-F8FF-E6AA-47CCC372C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150278" y="4560248"/>
            <a:ext cx="0" cy="391598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0285A6D0-BB1F-5DA2-8184-1EF58A5D9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20815" y="4560248"/>
            <a:ext cx="0" cy="391598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C67FFCD2-4F7E-12EE-1D2A-629FEB2DB9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978594" y="6690602"/>
            <a:ext cx="0" cy="321166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 descr="Hierarchy Level 3 Item 1">
            <a:extLst>
              <a:ext uri="{FF2B5EF4-FFF2-40B4-BE49-F238E27FC236}">
                <a16:creationId xmlns:a16="http://schemas.microsoft.com/office/drawing/2014/main" id="{04DF9294-37BF-82F6-E338-B3F2B2BA3D33}"/>
              </a:ext>
            </a:extLst>
          </p:cNvPr>
          <p:cNvSpPr/>
          <p:nvPr/>
        </p:nvSpPr>
        <p:spPr>
          <a:xfrm>
            <a:off x="7129038" y="4951845"/>
            <a:ext cx="1240650" cy="12141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1300" b="1" dirty="0">
              <a:solidFill>
                <a:prstClr val="black"/>
              </a:solidFill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1" dirty="0">
                <a:solidFill>
                  <a:prstClr val="black"/>
                </a:solidFill>
              </a:rPr>
              <a:t>Susan Newbury</a:t>
            </a:r>
            <a:br>
              <a:rPr lang="en-GB" sz="1300" kern="1200" dirty="0"/>
            </a:br>
            <a:r>
              <a:rPr lang="en-GB" sz="1300" dirty="0">
                <a:solidFill>
                  <a:prstClr val="black"/>
                </a:solidFill>
              </a:rPr>
              <a:t>MDP </a:t>
            </a:r>
            <a:r>
              <a:rPr lang="en-GB" sz="1300" dirty="0">
                <a:solidFill>
                  <a:srgbClr val="0D0F1C"/>
                </a:solidFill>
                <a:effectLst/>
                <a:ea typeface="Calibri" panose="020F0502020204030204" pitchFamily="34" charset="0"/>
              </a:rPr>
              <a:t>Mentor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1300" dirty="0">
              <a:solidFill>
                <a:srgbClr val="0D0F1C"/>
              </a:solidFill>
              <a:effectLst/>
              <a:ea typeface="Calibri" panose="020F0502020204030204" pitchFamily="34" charset="0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dirty="0">
                <a:solidFill>
                  <a:srgbClr val="0D0F1C"/>
                </a:solidFill>
                <a:effectLst/>
                <a:ea typeface="Calibri" panose="020F0502020204030204" pitchFamily="34" charset="0"/>
              </a:rPr>
              <a:t>073652 27058</a:t>
            </a:r>
            <a:endParaRPr lang="en-GB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CE45D9C5-50D2-7BCF-3566-EFBF65D0BF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42911" y="4553594"/>
            <a:ext cx="0" cy="391598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Recruitment Juice">
            <a:extLst>
              <a:ext uri="{FF2B5EF4-FFF2-40B4-BE49-F238E27FC236}">
                <a16:creationId xmlns:a16="http://schemas.microsoft.com/office/drawing/2014/main" id="{2E77F2CA-9ABE-AA79-38C8-F7BA9F99AF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3565" y="6309964"/>
            <a:ext cx="1461390" cy="487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D9DFAAF-06B9-DC01-EA2C-5616AC566415}"/>
              </a:ext>
            </a:extLst>
          </p:cNvPr>
          <p:cNvSpPr txBox="1"/>
          <p:nvPr/>
        </p:nvSpPr>
        <p:spPr>
          <a:xfrm>
            <a:off x="668381" y="1984157"/>
            <a:ext cx="3170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Emails: firstname@recruitmentjuice.com</a:t>
            </a:r>
          </a:p>
        </p:txBody>
      </p:sp>
    </p:spTree>
    <p:extLst>
      <p:ext uri="{BB962C8B-B14F-4D97-AF65-F5344CB8AC3E}">
        <p14:creationId xmlns:p14="http://schemas.microsoft.com/office/powerpoint/2010/main" val="2587320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466A5381-C5C5-4929-819D-58E93DD737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018291" y="4203850"/>
            <a:ext cx="0" cy="351186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E2D21EE2-D070-4DA0-A1AD-9C1E88D91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769080" y="4198638"/>
            <a:ext cx="0" cy="36161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B35D5690-BFCA-41DE-B9BF-84E7D1879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182009" y="3016749"/>
            <a:ext cx="0" cy="321166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C918219C-ED8A-41E2-A454-104913D38E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310068" y="2972259"/>
            <a:ext cx="0" cy="365656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00267" y="643466"/>
            <a:ext cx="3323431" cy="1547783"/>
          </a:xfrm>
        </p:spPr>
        <p:txBody>
          <a:bodyPr lIns="0" tIns="0" rIns="0" bIns="0" rtlCol="0">
            <a:noAutofit/>
          </a:bodyPr>
          <a:lstStyle/>
          <a:p>
            <a:pPr rtl="0"/>
            <a:r>
              <a:rPr lang="en-GB" spc="-150" dirty="0"/>
              <a:t>Organisation Chart JOL</a:t>
            </a:r>
          </a:p>
        </p:txBody>
      </p:sp>
      <p:sp>
        <p:nvSpPr>
          <p:cNvPr id="19" name="Rectangle 18" descr="Hierarchy Level 1">
            <a:extLst>
              <a:ext uri="{FF2B5EF4-FFF2-40B4-BE49-F238E27FC236}">
                <a16:creationId xmlns:a16="http://schemas.microsoft.com/office/drawing/2014/main" id="{21C604EF-32A3-42D7-8586-5D643B7D12C1}"/>
              </a:ext>
            </a:extLst>
          </p:cNvPr>
          <p:cNvSpPr/>
          <p:nvPr/>
        </p:nvSpPr>
        <p:spPr>
          <a:xfrm>
            <a:off x="5111016" y="824452"/>
            <a:ext cx="5124986" cy="425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scene3d>
            <a:camera prst="orthographicFront"/>
            <a:lightRig rig="flat" dir="t"/>
          </a:scene3d>
          <a:sp3d prstMaterial="dkEdge"/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1" kern="1200" dirty="0">
                <a:latin typeface="+mj-lt"/>
              </a:rPr>
              <a:t>MATT TROTT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0" kern="1200" dirty="0">
                <a:latin typeface="+mn-lt"/>
              </a:rPr>
              <a:t>Managing Director </a:t>
            </a:r>
          </a:p>
        </p:txBody>
      </p:sp>
      <p:sp>
        <p:nvSpPr>
          <p:cNvPr id="32" name="Rectangle 31" descr="Hierarchy Sub Level">
            <a:extLst>
              <a:ext uri="{FF2B5EF4-FFF2-40B4-BE49-F238E27FC236}">
                <a16:creationId xmlns:a16="http://schemas.microsoft.com/office/drawing/2014/main" id="{05E740D1-0BDB-44A7-8B44-8DBC24EE1D85}"/>
              </a:ext>
            </a:extLst>
          </p:cNvPr>
          <p:cNvSpPr/>
          <p:nvPr/>
        </p:nvSpPr>
        <p:spPr>
          <a:xfrm>
            <a:off x="7678089" y="1765818"/>
            <a:ext cx="1875245" cy="425431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JACKIE REES</a:t>
            </a:r>
            <a:br>
              <a:rPr lang="en-GB" sz="1300" kern="1200" dirty="0">
                <a:latin typeface="+mj-lt"/>
              </a:rPr>
            </a:br>
            <a:r>
              <a:rPr lang="en-GB" sz="1300" b="0" kern="1200" dirty="0">
                <a:solidFill>
                  <a:prstClr val="black"/>
                </a:solidFill>
                <a:ea typeface="+mn-ea"/>
                <a:cs typeface="+mn-cs"/>
              </a:rPr>
              <a:t>Commercial Director </a:t>
            </a:r>
          </a:p>
        </p:txBody>
      </p:sp>
      <p:sp>
        <p:nvSpPr>
          <p:cNvPr id="20" name="Rectangle 19" descr="Hierarchy Level 2 Item 1">
            <a:extLst>
              <a:ext uri="{FF2B5EF4-FFF2-40B4-BE49-F238E27FC236}">
                <a16:creationId xmlns:a16="http://schemas.microsoft.com/office/drawing/2014/main" id="{E27E376D-AE9F-46B0-AA66-A3D22FC5623A}"/>
              </a:ext>
            </a:extLst>
          </p:cNvPr>
          <p:cNvSpPr/>
          <p:nvPr/>
        </p:nvSpPr>
        <p:spPr>
          <a:xfrm>
            <a:off x="4854492" y="3293425"/>
            <a:ext cx="1188000" cy="900000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RACHEL ATKINS</a:t>
            </a:r>
            <a:br>
              <a:rPr lang="en-GB" sz="1300" kern="1200" dirty="0"/>
            </a:br>
            <a:r>
              <a:rPr lang="en-GB" sz="1300" dirty="0">
                <a:solidFill>
                  <a:prstClr val="black"/>
                </a:solidFill>
              </a:rPr>
              <a:t>Head of Marketing and Operations </a:t>
            </a:r>
            <a:endParaRPr lang="en-GB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21" name="Rectangle 20" descr="Hierarchy Level 3 Item 1">
            <a:extLst>
              <a:ext uri="{FF2B5EF4-FFF2-40B4-BE49-F238E27FC236}">
                <a16:creationId xmlns:a16="http://schemas.microsoft.com/office/drawing/2014/main" id="{15CEA15C-8C59-4D2F-8040-B72EEAE6FB4A}"/>
              </a:ext>
            </a:extLst>
          </p:cNvPr>
          <p:cNvSpPr/>
          <p:nvPr/>
        </p:nvSpPr>
        <p:spPr>
          <a:xfrm>
            <a:off x="4154150" y="4555036"/>
            <a:ext cx="1188000" cy="900000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SOPHIE SHARPE</a:t>
            </a:r>
            <a:br>
              <a:rPr lang="en-GB" sz="1300" kern="1200" dirty="0">
                <a:latin typeface="+mj-lt"/>
              </a:rPr>
            </a:br>
            <a:r>
              <a:rPr lang="en-GB" sz="1300" b="0" kern="1200" dirty="0">
                <a:solidFill>
                  <a:prstClr val="black"/>
                </a:solidFill>
                <a:ea typeface="+mn-ea"/>
                <a:cs typeface="+mn-cs"/>
              </a:rPr>
              <a:t>Business Admin Executive </a:t>
            </a:r>
          </a:p>
        </p:txBody>
      </p:sp>
      <p:sp>
        <p:nvSpPr>
          <p:cNvPr id="23" name="Rectangle 22" descr="Hierarchy Level 3 Item 2">
            <a:extLst>
              <a:ext uri="{FF2B5EF4-FFF2-40B4-BE49-F238E27FC236}">
                <a16:creationId xmlns:a16="http://schemas.microsoft.com/office/drawing/2014/main" id="{B1D13964-3BCA-4613-8A6D-5CEC7CC35B3B}"/>
              </a:ext>
            </a:extLst>
          </p:cNvPr>
          <p:cNvSpPr/>
          <p:nvPr/>
        </p:nvSpPr>
        <p:spPr>
          <a:xfrm>
            <a:off x="5501830" y="4555036"/>
            <a:ext cx="1188000" cy="900000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APPLE SOLON</a:t>
            </a:r>
            <a:br>
              <a:rPr lang="en-GB" sz="1300" b="1" kern="1200" dirty="0">
                <a:solidFill>
                  <a:prstClr val="black"/>
                </a:solidFill>
                <a:latin typeface="Tw Cen MT Condensed" panose="020B0606020104020203"/>
                <a:ea typeface="+mn-ea"/>
                <a:cs typeface="+mn-cs"/>
              </a:rPr>
            </a:br>
            <a:r>
              <a:rPr lang="en-GB" sz="1300" b="0" kern="1200" dirty="0">
                <a:solidFill>
                  <a:prstClr val="black"/>
                </a:solidFill>
                <a:ea typeface="+mn-ea"/>
                <a:cs typeface="+mn-cs"/>
              </a:rPr>
              <a:t>Lead Generation Expert </a:t>
            </a:r>
          </a:p>
        </p:txBody>
      </p:sp>
      <p:sp>
        <p:nvSpPr>
          <p:cNvPr id="26" name="Rectangle 25" descr="Hierarchy Level 2 Item 4">
            <a:extLst>
              <a:ext uri="{FF2B5EF4-FFF2-40B4-BE49-F238E27FC236}">
                <a16:creationId xmlns:a16="http://schemas.microsoft.com/office/drawing/2014/main" id="{6CC65D6C-DD16-4338-8CA6-BFA0B65035D7}"/>
              </a:ext>
            </a:extLst>
          </p:cNvPr>
          <p:cNvSpPr/>
          <p:nvPr/>
        </p:nvSpPr>
        <p:spPr>
          <a:xfrm>
            <a:off x="6716068" y="3303850"/>
            <a:ext cx="1188000" cy="900000"/>
          </a:xfrm>
          <a:prstGeom prst="rect">
            <a:avLst/>
          </a:prstGeom>
          <a:solidFill>
            <a:schemeClr val="accent3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STACEY GRANT</a:t>
            </a:r>
            <a:endParaRPr lang="en-GB" sz="1300" b="1" dirty="0">
              <a:solidFill>
                <a:prstClr val="black"/>
              </a:solidFill>
              <a:latin typeface="+mj-lt"/>
              <a:ea typeface="+mn-ea"/>
              <a:cs typeface="+mn-cs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200" kern="1200" dirty="0">
                <a:solidFill>
                  <a:prstClr val="black"/>
                </a:solidFill>
              </a:rPr>
              <a:t>Senior Client Performance Manager</a:t>
            </a:r>
            <a:endParaRPr lang="en-GB" sz="120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28" name="Rectangle 27" descr="Hierarchy Level 2 Item 5">
            <a:extLst>
              <a:ext uri="{FF2B5EF4-FFF2-40B4-BE49-F238E27FC236}">
                <a16:creationId xmlns:a16="http://schemas.microsoft.com/office/drawing/2014/main" id="{D9B98AB0-A449-4332-82F4-94318C473B83}"/>
              </a:ext>
            </a:extLst>
          </p:cNvPr>
          <p:cNvSpPr/>
          <p:nvPr/>
        </p:nvSpPr>
        <p:spPr>
          <a:xfrm>
            <a:off x="8615712" y="3303850"/>
            <a:ext cx="1188000" cy="900000"/>
          </a:xfrm>
          <a:prstGeom prst="rect">
            <a:avLst/>
          </a:prstGeom>
          <a:solidFill>
            <a:schemeClr val="accent3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BELINDA HIRONS</a:t>
            </a:r>
            <a:br>
              <a:rPr lang="en-GB" sz="1300" kern="1200" dirty="0">
                <a:latin typeface="+mj-lt"/>
              </a:rPr>
            </a:br>
            <a:r>
              <a:rPr lang="en-GB" sz="1300" b="0" kern="1200" dirty="0">
                <a:solidFill>
                  <a:prstClr val="black"/>
                </a:solidFill>
                <a:ea typeface="+mn-ea"/>
                <a:cs typeface="+mn-cs"/>
              </a:rPr>
              <a:t>Administration Manager</a:t>
            </a:r>
          </a:p>
        </p:txBody>
      </p:sp>
      <p:sp>
        <p:nvSpPr>
          <p:cNvPr id="30" name="Rectangle 29" descr="Hierarchy Level 2 Item 6">
            <a:extLst>
              <a:ext uri="{FF2B5EF4-FFF2-40B4-BE49-F238E27FC236}">
                <a16:creationId xmlns:a16="http://schemas.microsoft.com/office/drawing/2014/main" id="{F8066417-8A57-4907-85EC-A2494CB96202}"/>
              </a:ext>
            </a:extLst>
          </p:cNvPr>
          <p:cNvSpPr/>
          <p:nvPr/>
        </p:nvSpPr>
        <p:spPr>
          <a:xfrm>
            <a:off x="10405168" y="3303850"/>
            <a:ext cx="1188000" cy="900000"/>
          </a:xfrm>
          <a:prstGeom prst="rect">
            <a:avLst/>
          </a:prstGeom>
          <a:solidFill>
            <a:schemeClr val="accent5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HEIDI HOULIHAN</a:t>
            </a:r>
            <a:br>
              <a:rPr lang="en-GB" sz="1300" kern="1200" dirty="0">
                <a:latin typeface="+mj-lt"/>
              </a:rPr>
            </a:br>
            <a:r>
              <a:rPr lang="en-GB" sz="1300" b="0" kern="1200" dirty="0">
                <a:solidFill>
                  <a:prstClr val="black"/>
                </a:solidFill>
                <a:ea typeface="+mn-ea"/>
                <a:cs typeface="+mn-cs"/>
              </a:rPr>
              <a:t>Sales Manager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6AD022D-2EDD-5D47-9BDA-D3BDB838BE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448492" y="2972259"/>
            <a:ext cx="0" cy="321166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FB10592-8DEB-896F-81CD-3C6B7466E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3591615" y="2975891"/>
            <a:ext cx="7366608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 descr="Hierarchy Level 2 Item 6">
            <a:extLst>
              <a:ext uri="{FF2B5EF4-FFF2-40B4-BE49-F238E27FC236}">
                <a16:creationId xmlns:a16="http://schemas.microsoft.com/office/drawing/2014/main" id="{17136B0C-1F19-6A8F-54B4-2CF0C5A4F98F}"/>
              </a:ext>
            </a:extLst>
          </p:cNvPr>
          <p:cNvSpPr/>
          <p:nvPr/>
        </p:nvSpPr>
        <p:spPr>
          <a:xfrm>
            <a:off x="2997615" y="3293425"/>
            <a:ext cx="1188000" cy="900000"/>
          </a:xfrm>
          <a:prstGeom prst="rect">
            <a:avLst/>
          </a:prstGeom>
          <a:solidFill>
            <a:schemeClr val="accent5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CLAIRE HOWELL</a:t>
            </a:r>
            <a:br>
              <a:rPr lang="en-GB" sz="1300" kern="1200" dirty="0">
                <a:latin typeface="+mj-lt"/>
              </a:rPr>
            </a:br>
            <a:r>
              <a:rPr lang="en-GB" sz="1300" b="0" kern="1200" dirty="0">
                <a:solidFill>
                  <a:prstClr val="black"/>
                </a:solidFill>
                <a:ea typeface="+mn-ea"/>
                <a:cs typeface="+mn-cs"/>
              </a:rPr>
              <a:t>Learning and Development Manager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372AE5F-7757-91D1-51FC-8198569C6A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591615" y="2972259"/>
            <a:ext cx="0" cy="321166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 descr="Hierarchy Sub Level">
            <a:extLst>
              <a:ext uri="{FF2B5EF4-FFF2-40B4-BE49-F238E27FC236}">
                <a16:creationId xmlns:a16="http://schemas.microsoft.com/office/drawing/2014/main" id="{FA110C59-1DC0-AE52-69E4-E076B5EF92FB}"/>
              </a:ext>
            </a:extLst>
          </p:cNvPr>
          <p:cNvSpPr/>
          <p:nvPr/>
        </p:nvSpPr>
        <p:spPr>
          <a:xfrm>
            <a:off x="5657261" y="1765819"/>
            <a:ext cx="1875245" cy="425431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JULES TROTT</a:t>
            </a:r>
            <a:br>
              <a:rPr lang="en-GB" sz="1300" kern="1200" dirty="0">
                <a:latin typeface="+mj-lt"/>
              </a:rPr>
            </a:br>
            <a:r>
              <a:rPr lang="en-GB" sz="1300" b="0" kern="1200" dirty="0">
                <a:solidFill>
                  <a:prstClr val="black"/>
                </a:solidFill>
                <a:ea typeface="+mn-ea"/>
                <a:cs typeface="+mn-cs"/>
              </a:rPr>
              <a:t>Finance Manager 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B1BB8F9-3596-24E2-C13D-EBF57275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958223" y="2972259"/>
            <a:ext cx="0" cy="321166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063AE47-6B50-FA71-A648-88953DB274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6594883" y="1497794"/>
            <a:ext cx="2321811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7712EAB-3718-3C29-1D2B-6EA481CA9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673509" y="1249883"/>
            <a:ext cx="0" cy="247911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91EFD09C-2720-A43E-1A76-59C7F78E0F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916694" y="1497794"/>
            <a:ext cx="0" cy="26802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38E9D0A-8B2A-A246-3B56-97FF2E5F1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487037" y="2191249"/>
            <a:ext cx="0" cy="78101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ADF9296-A7F4-5032-1534-02CEE0A3B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600659" y="1497794"/>
            <a:ext cx="0" cy="26802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2" descr="Recruitment Juice">
            <a:extLst>
              <a:ext uri="{FF2B5EF4-FFF2-40B4-BE49-F238E27FC236}">
                <a16:creationId xmlns:a16="http://schemas.microsoft.com/office/drawing/2014/main" id="{BFA6A171-0F83-F492-D28B-63FF860D86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4138" y="6203472"/>
            <a:ext cx="1461390" cy="487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2972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0957718_TF11561227_Win32" id="{88CB2605-DA15-4995-9EEC-01036B816BE8}" vid="{949CEB60-83A2-4CDB-9691-085789CBA38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tf11561227_win32</Template>
  <TotalTime>223</TotalTime>
  <Words>180</Words>
  <Application>Microsoft Office PowerPoint</Application>
  <PresentationFormat>Widescreen</PresentationFormat>
  <Paragraphs>58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Tw Cen MT</vt:lpstr>
      <vt:lpstr>Tw Cen MT Condensed</vt:lpstr>
      <vt:lpstr>Wingdings 3</vt:lpstr>
      <vt:lpstr>Integral</vt:lpstr>
      <vt:lpstr>Organisation Chart JAT</vt:lpstr>
      <vt:lpstr>Organisation Chart JOL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 Chart</dc:title>
  <dc:creator>Rachel Atkins (Recruitment Juice)</dc:creator>
  <cp:lastModifiedBy>Elizabeth Watson (Recruitment Juice)</cp:lastModifiedBy>
  <cp:revision>11</cp:revision>
  <dcterms:created xsi:type="dcterms:W3CDTF">2022-06-23T19:22:40Z</dcterms:created>
  <dcterms:modified xsi:type="dcterms:W3CDTF">2022-06-30T08:11:14Z</dcterms:modified>
</cp:coreProperties>
</file>